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Lst>
  <p:sldSz cx="18288000" cy="10287000"/>
  <p:notesSz cx="6858000" cy="9144000"/>
  <p:embeddedFontLst>
    <p:embeddedFont>
      <p:font typeface="Open Sans Extra Bold" panose="020B0604020202020204" charset="0"/>
      <p:regular r:id="rId11"/>
    </p:embeddedFont>
    <p:embeddedFont>
      <p:font typeface="Open Sauce" panose="020B0604020202020204" charset="0"/>
      <p:regular r:id="rId12"/>
    </p:embeddedFont>
    <p:embeddedFont>
      <p:font typeface="Open Sauce Bold"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1" autoAdjust="0"/>
    <p:restoredTop sz="94622" autoAdjust="0"/>
  </p:normalViewPr>
  <p:slideViewPr>
    <p:cSldViewPr>
      <p:cViewPr varScale="1">
        <p:scale>
          <a:sx n="51" d="100"/>
          <a:sy n="51" d="100"/>
        </p:scale>
        <p:origin x="29"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jpeg>
</file>

<file path=ppt/media/image3.jpeg>
</file>

<file path=ppt/media/image4.jpeg>
</file>

<file path=ppt/media/image5.png>
</file>

<file path=ppt/media/image6.jpe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0740" b="-10740"/>
            </a:stretch>
          </a:blipFill>
        </p:spPr>
      </p:sp>
      <p:sp>
        <p:nvSpPr>
          <p:cNvPr id="3" name="TextBox 3"/>
          <p:cNvSpPr txBox="1"/>
          <p:nvPr/>
        </p:nvSpPr>
        <p:spPr>
          <a:xfrm>
            <a:off x="1172241" y="3285003"/>
            <a:ext cx="10237609" cy="1606131"/>
          </a:xfrm>
          <a:prstGeom prst="rect">
            <a:avLst/>
          </a:prstGeom>
        </p:spPr>
        <p:txBody>
          <a:bodyPr lIns="0" tIns="0" rIns="0" bIns="0" rtlCol="0" anchor="t">
            <a:spAutoFit/>
          </a:bodyPr>
          <a:lstStyle/>
          <a:p>
            <a:pPr>
              <a:lnSpc>
                <a:spcPts val="13158"/>
              </a:lnSpc>
              <a:spcBef>
                <a:spcPct val="0"/>
              </a:spcBef>
            </a:pPr>
            <a:r>
              <a:rPr lang="en-US" sz="9399">
                <a:solidFill>
                  <a:srgbClr val="FFFFFF"/>
                </a:solidFill>
                <a:latin typeface="Open Sauce Bold"/>
              </a:rPr>
              <a:t>Weather Watch</a:t>
            </a:r>
          </a:p>
        </p:txBody>
      </p:sp>
      <p:sp>
        <p:nvSpPr>
          <p:cNvPr id="4" name="AutoShape 4"/>
          <p:cNvSpPr/>
          <p:nvPr/>
        </p:nvSpPr>
        <p:spPr>
          <a:xfrm>
            <a:off x="1172241" y="2422189"/>
            <a:ext cx="6883797" cy="0"/>
          </a:xfrm>
          <a:prstGeom prst="line">
            <a:avLst/>
          </a:prstGeom>
          <a:ln w="38100" cap="flat">
            <a:solidFill>
              <a:srgbClr val="FFFFFF"/>
            </a:solidFill>
            <a:prstDash val="solid"/>
            <a:headEnd type="none" w="sm" len="sm"/>
            <a:tailEnd type="none" w="sm" len="sm"/>
          </a:ln>
        </p:spPr>
      </p:sp>
      <p:sp>
        <p:nvSpPr>
          <p:cNvPr id="5" name="AutoShape 5"/>
          <p:cNvSpPr/>
          <p:nvPr/>
        </p:nvSpPr>
        <p:spPr>
          <a:xfrm>
            <a:off x="1172241" y="3227179"/>
            <a:ext cx="6883797" cy="0"/>
          </a:xfrm>
          <a:prstGeom prst="line">
            <a:avLst/>
          </a:prstGeom>
          <a:ln w="38100" cap="flat">
            <a:solidFill>
              <a:srgbClr val="FFFFFF"/>
            </a:solidFill>
            <a:prstDash val="solid"/>
            <a:headEnd type="none" w="sm" len="sm"/>
            <a:tailEnd type="none" w="sm" len="sm"/>
          </a:ln>
        </p:spPr>
      </p:sp>
      <p:grpSp>
        <p:nvGrpSpPr>
          <p:cNvPr id="6" name="Group 6"/>
          <p:cNvGrpSpPr/>
          <p:nvPr/>
        </p:nvGrpSpPr>
        <p:grpSpPr>
          <a:xfrm>
            <a:off x="9590788" y="0"/>
            <a:ext cx="17394424" cy="8872220"/>
            <a:chOff x="0" y="0"/>
            <a:chExt cx="1394343" cy="711200"/>
          </a:xfrm>
        </p:grpSpPr>
        <p:sp>
          <p:nvSpPr>
            <p:cNvPr id="7" name="Freeform 7"/>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8" name="TextBox 8"/>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9" name="TextBox 9"/>
          <p:cNvSpPr txBox="1"/>
          <p:nvPr/>
        </p:nvSpPr>
        <p:spPr>
          <a:xfrm>
            <a:off x="1172241" y="2446728"/>
            <a:ext cx="6883797" cy="596439"/>
          </a:xfrm>
          <a:prstGeom prst="rect">
            <a:avLst/>
          </a:prstGeom>
        </p:spPr>
        <p:txBody>
          <a:bodyPr lIns="0" tIns="0" rIns="0" bIns="0" rtlCol="0" anchor="t">
            <a:spAutoFit/>
          </a:bodyPr>
          <a:lstStyle/>
          <a:p>
            <a:pPr>
              <a:lnSpc>
                <a:spcPts val="4925"/>
              </a:lnSpc>
              <a:spcBef>
                <a:spcPct val="0"/>
              </a:spcBef>
            </a:pPr>
            <a:r>
              <a:rPr lang="en-US" sz="3518" spc="239">
                <a:solidFill>
                  <a:srgbClr val="FFFFFF"/>
                </a:solidFill>
                <a:latin typeface="Open Sauce"/>
              </a:rPr>
              <a:t>Core-Course Project </a:t>
            </a:r>
          </a:p>
        </p:txBody>
      </p:sp>
      <p:sp>
        <p:nvSpPr>
          <p:cNvPr id="10" name="TextBox 10"/>
          <p:cNvSpPr txBox="1"/>
          <p:nvPr/>
        </p:nvSpPr>
        <p:spPr>
          <a:xfrm>
            <a:off x="1172241" y="4751814"/>
            <a:ext cx="11747921" cy="1749425"/>
          </a:xfrm>
          <a:prstGeom prst="rect">
            <a:avLst/>
          </a:prstGeom>
        </p:spPr>
        <p:txBody>
          <a:bodyPr lIns="0" tIns="0" rIns="0" bIns="0" rtlCol="0" anchor="t">
            <a:spAutoFit/>
          </a:bodyPr>
          <a:lstStyle/>
          <a:p>
            <a:pPr>
              <a:lnSpc>
                <a:spcPts val="7000"/>
              </a:lnSpc>
              <a:spcBef>
                <a:spcPct val="0"/>
              </a:spcBef>
            </a:pPr>
            <a:r>
              <a:rPr lang="en-US" sz="5000">
                <a:solidFill>
                  <a:srgbClr val="FFFFFF"/>
                </a:solidFill>
                <a:latin typeface="Open Sauce Bold"/>
              </a:rPr>
              <a:t>Harnessing Satellites for Real-Time Climate Insights</a:t>
            </a:r>
          </a:p>
        </p:txBody>
      </p:sp>
      <p:sp>
        <p:nvSpPr>
          <p:cNvPr id="11" name="TextBox 11"/>
          <p:cNvSpPr txBox="1"/>
          <p:nvPr/>
        </p:nvSpPr>
        <p:spPr>
          <a:xfrm>
            <a:off x="231642" y="8662670"/>
            <a:ext cx="11747921" cy="1290953"/>
          </a:xfrm>
          <a:prstGeom prst="rect">
            <a:avLst/>
          </a:prstGeom>
        </p:spPr>
        <p:txBody>
          <a:bodyPr lIns="0" tIns="0" rIns="0" bIns="0" rtlCol="0" anchor="t">
            <a:spAutoFit/>
          </a:bodyPr>
          <a:lstStyle/>
          <a:p>
            <a:pPr>
              <a:lnSpc>
                <a:spcPts val="5285"/>
              </a:lnSpc>
            </a:pPr>
            <a:r>
              <a:rPr lang="en-US" sz="3500">
                <a:solidFill>
                  <a:srgbClr val="FFFFFF"/>
                </a:solidFill>
                <a:latin typeface="Open Sauce Bold"/>
              </a:rPr>
              <a:t>Mohamed Imran S (22EC073)</a:t>
            </a:r>
          </a:p>
          <a:p>
            <a:pPr>
              <a:lnSpc>
                <a:spcPts val="5285"/>
              </a:lnSpc>
            </a:pPr>
            <a:r>
              <a:rPr lang="en-US" sz="3500">
                <a:solidFill>
                  <a:srgbClr val="FFFFFF"/>
                </a:solidFill>
                <a:latin typeface="Open Sauce Bold"/>
              </a:rPr>
              <a:t>Mugundan G (22EC075)</a:t>
            </a:r>
          </a:p>
        </p:txBody>
      </p:sp>
      <p:sp>
        <p:nvSpPr>
          <p:cNvPr id="12" name="TextBox 12"/>
          <p:cNvSpPr txBox="1"/>
          <p:nvPr/>
        </p:nvSpPr>
        <p:spPr>
          <a:xfrm>
            <a:off x="13320212" y="8872222"/>
            <a:ext cx="11747921" cy="1290953"/>
          </a:xfrm>
          <a:prstGeom prst="rect">
            <a:avLst/>
          </a:prstGeom>
        </p:spPr>
        <p:txBody>
          <a:bodyPr lIns="0" tIns="0" rIns="0" bIns="0" rtlCol="0" anchor="t">
            <a:spAutoFit/>
          </a:bodyPr>
          <a:lstStyle/>
          <a:p>
            <a:pPr>
              <a:lnSpc>
                <a:spcPts val="5285"/>
              </a:lnSpc>
            </a:pPr>
            <a:r>
              <a:rPr lang="en-US" sz="3500">
                <a:solidFill>
                  <a:srgbClr val="FFFFFF"/>
                </a:solidFill>
                <a:latin typeface="Open Sauce Bold"/>
              </a:rPr>
              <a:t>Mentor</a:t>
            </a:r>
          </a:p>
          <a:p>
            <a:pPr>
              <a:lnSpc>
                <a:spcPts val="5285"/>
              </a:lnSpc>
            </a:pPr>
            <a:r>
              <a:rPr lang="en-US" sz="3500">
                <a:solidFill>
                  <a:srgbClr val="FFFFFF"/>
                </a:solidFill>
                <a:latin typeface="Open Sauce Bold"/>
              </a:rPr>
              <a:t>Mr.A.SENTHILKUMAR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3620392" y="2751785"/>
            <a:ext cx="1005477" cy="869045"/>
            <a:chOff x="0" y="0"/>
            <a:chExt cx="365441" cy="315855"/>
          </a:xfrm>
        </p:grpSpPr>
        <p:sp>
          <p:nvSpPr>
            <p:cNvPr id="3" name="Freeform 3"/>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4" name="TextBox 4"/>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01</a:t>
              </a:r>
            </a:p>
          </p:txBody>
        </p:sp>
      </p:grpSp>
      <p:grpSp>
        <p:nvGrpSpPr>
          <p:cNvPr id="5" name="Group 5"/>
          <p:cNvGrpSpPr/>
          <p:nvPr/>
        </p:nvGrpSpPr>
        <p:grpSpPr>
          <a:xfrm>
            <a:off x="3620392" y="3830550"/>
            <a:ext cx="1005477" cy="869045"/>
            <a:chOff x="0" y="0"/>
            <a:chExt cx="365441" cy="315855"/>
          </a:xfrm>
        </p:grpSpPr>
        <p:sp>
          <p:nvSpPr>
            <p:cNvPr id="6" name="Freeform 6"/>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7" name="TextBox 7"/>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02</a:t>
              </a:r>
            </a:p>
          </p:txBody>
        </p:sp>
      </p:grpSp>
      <p:grpSp>
        <p:nvGrpSpPr>
          <p:cNvPr id="8" name="Group 8"/>
          <p:cNvGrpSpPr/>
          <p:nvPr/>
        </p:nvGrpSpPr>
        <p:grpSpPr>
          <a:xfrm>
            <a:off x="3620392" y="4906664"/>
            <a:ext cx="1005477" cy="869045"/>
            <a:chOff x="0" y="0"/>
            <a:chExt cx="365441" cy="315855"/>
          </a:xfrm>
        </p:grpSpPr>
        <p:sp>
          <p:nvSpPr>
            <p:cNvPr id="9" name="Freeform 9"/>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10" name="TextBox 10"/>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03</a:t>
              </a:r>
            </a:p>
          </p:txBody>
        </p:sp>
      </p:grpSp>
      <p:grpSp>
        <p:nvGrpSpPr>
          <p:cNvPr id="11" name="Group 11"/>
          <p:cNvGrpSpPr/>
          <p:nvPr/>
        </p:nvGrpSpPr>
        <p:grpSpPr>
          <a:xfrm>
            <a:off x="3620392" y="5982779"/>
            <a:ext cx="1005477" cy="869045"/>
            <a:chOff x="0" y="0"/>
            <a:chExt cx="365441" cy="315855"/>
          </a:xfrm>
        </p:grpSpPr>
        <p:sp>
          <p:nvSpPr>
            <p:cNvPr id="12" name="Freeform 12"/>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13" name="TextBox 13"/>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04</a:t>
              </a:r>
            </a:p>
          </p:txBody>
        </p:sp>
      </p:grpSp>
      <p:grpSp>
        <p:nvGrpSpPr>
          <p:cNvPr id="14" name="Group 14"/>
          <p:cNvGrpSpPr/>
          <p:nvPr/>
        </p:nvGrpSpPr>
        <p:grpSpPr>
          <a:xfrm>
            <a:off x="3620392" y="7065340"/>
            <a:ext cx="1005477" cy="869045"/>
            <a:chOff x="0" y="0"/>
            <a:chExt cx="365441" cy="315855"/>
          </a:xfrm>
        </p:grpSpPr>
        <p:sp>
          <p:nvSpPr>
            <p:cNvPr id="15" name="Freeform 15"/>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16" name="TextBox 16"/>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05</a:t>
              </a:r>
            </a:p>
          </p:txBody>
        </p:sp>
      </p:grpSp>
      <p:sp>
        <p:nvSpPr>
          <p:cNvPr id="17" name="Freeform 17"/>
          <p:cNvSpPr/>
          <p:nvPr/>
        </p:nvSpPr>
        <p:spPr>
          <a:xfrm>
            <a:off x="12763314" y="0"/>
            <a:ext cx="5524686" cy="10287000"/>
          </a:xfrm>
          <a:custGeom>
            <a:avLst/>
            <a:gdLst/>
            <a:ahLst/>
            <a:cxnLst/>
            <a:rect l="l" t="t" r="r" b="b"/>
            <a:pathLst>
              <a:path w="5524686" h="10287000">
                <a:moveTo>
                  <a:pt x="0" y="0"/>
                </a:moveTo>
                <a:lnTo>
                  <a:pt x="5524686" y="0"/>
                </a:lnTo>
                <a:lnTo>
                  <a:pt x="5524686" y="10287000"/>
                </a:lnTo>
                <a:lnTo>
                  <a:pt x="0" y="10287000"/>
                </a:lnTo>
                <a:lnTo>
                  <a:pt x="0" y="0"/>
                </a:lnTo>
                <a:close/>
              </a:path>
            </a:pathLst>
          </a:custGeom>
          <a:blipFill>
            <a:blip r:embed="rId2"/>
            <a:stretch>
              <a:fillRect l="-89606" r="-89606"/>
            </a:stretch>
          </a:blipFill>
        </p:spPr>
      </p:sp>
      <p:grpSp>
        <p:nvGrpSpPr>
          <p:cNvPr id="18" name="Group 18"/>
          <p:cNvGrpSpPr/>
          <p:nvPr/>
        </p:nvGrpSpPr>
        <p:grpSpPr>
          <a:xfrm>
            <a:off x="10922588" y="9258300"/>
            <a:ext cx="4948439" cy="313820"/>
            <a:chOff x="0" y="0"/>
            <a:chExt cx="1798512" cy="114058"/>
          </a:xfrm>
        </p:grpSpPr>
        <p:sp>
          <p:nvSpPr>
            <p:cNvPr id="19" name="Freeform 19"/>
            <p:cNvSpPr/>
            <p:nvPr/>
          </p:nvSpPr>
          <p:spPr>
            <a:xfrm>
              <a:off x="0" y="0"/>
              <a:ext cx="1798512" cy="114058"/>
            </a:xfrm>
            <a:custGeom>
              <a:avLst/>
              <a:gdLst/>
              <a:ahLst/>
              <a:cxnLst/>
              <a:rect l="l" t="t" r="r" b="b"/>
              <a:pathLst>
                <a:path w="1798512" h="114058">
                  <a:moveTo>
                    <a:pt x="0" y="0"/>
                  </a:moveTo>
                  <a:lnTo>
                    <a:pt x="1798512" y="0"/>
                  </a:lnTo>
                  <a:lnTo>
                    <a:pt x="1798512" y="114058"/>
                  </a:lnTo>
                  <a:lnTo>
                    <a:pt x="0" y="114058"/>
                  </a:lnTo>
                  <a:close/>
                </a:path>
              </a:pathLst>
            </a:custGeom>
            <a:solidFill>
              <a:srgbClr val="FFDC4D"/>
            </a:solidFill>
            <a:ln cap="sq">
              <a:noFill/>
              <a:prstDash val="solid"/>
              <a:miter/>
            </a:ln>
          </p:spPr>
        </p:sp>
        <p:sp>
          <p:nvSpPr>
            <p:cNvPr id="20" name="TextBox 20"/>
            <p:cNvSpPr txBox="1"/>
            <p:nvPr/>
          </p:nvSpPr>
          <p:spPr>
            <a:xfrm>
              <a:off x="0" y="-66675"/>
              <a:ext cx="1798512" cy="180733"/>
            </a:xfrm>
            <a:prstGeom prst="rect">
              <a:avLst/>
            </a:prstGeom>
          </p:spPr>
          <p:txBody>
            <a:bodyPr lIns="50800" tIns="50800" rIns="50800" bIns="50800" rtlCol="0" anchor="ctr"/>
            <a:lstStyle/>
            <a:p>
              <a:pPr marL="0" lvl="0" indent="0" algn="ctr">
                <a:lnSpc>
                  <a:spcPts val="5375"/>
                </a:lnSpc>
                <a:spcBef>
                  <a:spcPct val="0"/>
                </a:spcBef>
              </a:pPr>
              <a:endParaRPr/>
            </a:p>
          </p:txBody>
        </p:sp>
      </p:grpSp>
      <p:grpSp>
        <p:nvGrpSpPr>
          <p:cNvPr id="21" name="Group 21"/>
          <p:cNvGrpSpPr/>
          <p:nvPr/>
        </p:nvGrpSpPr>
        <p:grpSpPr>
          <a:xfrm>
            <a:off x="-55898" y="-211687"/>
            <a:ext cx="6947824" cy="497437"/>
            <a:chOff x="0" y="0"/>
            <a:chExt cx="2525189" cy="180794"/>
          </a:xfrm>
        </p:grpSpPr>
        <p:sp>
          <p:nvSpPr>
            <p:cNvPr id="22" name="Freeform 22"/>
            <p:cNvSpPr/>
            <p:nvPr/>
          </p:nvSpPr>
          <p:spPr>
            <a:xfrm>
              <a:off x="0" y="0"/>
              <a:ext cx="2525189" cy="180794"/>
            </a:xfrm>
            <a:custGeom>
              <a:avLst/>
              <a:gdLst/>
              <a:ahLst/>
              <a:cxnLst/>
              <a:rect l="l" t="t" r="r" b="b"/>
              <a:pathLst>
                <a:path w="2525189" h="180794">
                  <a:moveTo>
                    <a:pt x="0" y="0"/>
                  </a:moveTo>
                  <a:lnTo>
                    <a:pt x="2525189" y="0"/>
                  </a:lnTo>
                  <a:lnTo>
                    <a:pt x="2525189" y="180794"/>
                  </a:lnTo>
                  <a:lnTo>
                    <a:pt x="0" y="180794"/>
                  </a:lnTo>
                  <a:close/>
                </a:path>
              </a:pathLst>
            </a:custGeom>
            <a:solidFill>
              <a:srgbClr val="FFDC4D"/>
            </a:solidFill>
            <a:ln cap="sq">
              <a:noFill/>
              <a:prstDash val="solid"/>
              <a:miter/>
            </a:ln>
          </p:spPr>
        </p:sp>
        <p:sp>
          <p:nvSpPr>
            <p:cNvPr id="23" name="TextBox 23"/>
            <p:cNvSpPr txBox="1"/>
            <p:nvPr/>
          </p:nvSpPr>
          <p:spPr>
            <a:xfrm>
              <a:off x="0" y="-66675"/>
              <a:ext cx="2525189" cy="247469"/>
            </a:xfrm>
            <a:prstGeom prst="rect">
              <a:avLst/>
            </a:prstGeom>
          </p:spPr>
          <p:txBody>
            <a:bodyPr lIns="50800" tIns="50800" rIns="50800" bIns="50800" rtlCol="0" anchor="ctr"/>
            <a:lstStyle/>
            <a:p>
              <a:pPr marL="0" lvl="0" indent="0" algn="ctr">
                <a:lnSpc>
                  <a:spcPts val="5375"/>
                </a:lnSpc>
                <a:spcBef>
                  <a:spcPct val="0"/>
                </a:spcBef>
              </a:pPr>
              <a:endParaRPr/>
            </a:p>
          </p:txBody>
        </p:sp>
      </p:grpSp>
      <p:grpSp>
        <p:nvGrpSpPr>
          <p:cNvPr id="24" name="Group 24"/>
          <p:cNvGrpSpPr/>
          <p:nvPr/>
        </p:nvGrpSpPr>
        <p:grpSpPr>
          <a:xfrm>
            <a:off x="3620392" y="8170180"/>
            <a:ext cx="1005477" cy="869045"/>
            <a:chOff x="0" y="0"/>
            <a:chExt cx="365441" cy="315855"/>
          </a:xfrm>
        </p:grpSpPr>
        <p:sp>
          <p:nvSpPr>
            <p:cNvPr id="25" name="Freeform 25"/>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26" name="TextBox 26"/>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06</a:t>
              </a:r>
            </a:p>
          </p:txBody>
        </p:sp>
      </p:grpSp>
      <p:sp>
        <p:nvSpPr>
          <p:cNvPr id="27" name="Freeform 27"/>
          <p:cNvSpPr/>
          <p:nvPr/>
        </p:nvSpPr>
        <p:spPr>
          <a:xfrm>
            <a:off x="12505838" y="-220458"/>
            <a:ext cx="6730376" cy="11738405"/>
          </a:xfrm>
          <a:custGeom>
            <a:avLst/>
            <a:gdLst/>
            <a:ahLst/>
            <a:cxnLst/>
            <a:rect l="l" t="t" r="r" b="b"/>
            <a:pathLst>
              <a:path w="6730376" h="11738405">
                <a:moveTo>
                  <a:pt x="0" y="0"/>
                </a:moveTo>
                <a:lnTo>
                  <a:pt x="6730376" y="0"/>
                </a:lnTo>
                <a:lnTo>
                  <a:pt x="6730376" y="11738405"/>
                </a:lnTo>
                <a:lnTo>
                  <a:pt x="0" y="11738405"/>
                </a:lnTo>
                <a:lnTo>
                  <a:pt x="0" y="0"/>
                </a:lnTo>
                <a:close/>
              </a:path>
            </a:pathLst>
          </a:custGeom>
          <a:blipFill>
            <a:blip r:embed="rId3"/>
            <a:stretch>
              <a:fillRect l="-28114" t="-19434" r="-28114"/>
            </a:stretch>
          </a:blipFill>
        </p:spPr>
      </p:sp>
      <p:sp>
        <p:nvSpPr>
          <p:cNvPr id="28" name="TextBox 28"/>
          <p:cNvSpPr txBox="1"/>
          <p:nvPr/>
        </p:nvSpPr>
        <p:spPr>
          <a:xfrm>
            <a:off x="1773035" y="876300"/>
            <a:ext cx="9873244" cy="1355492"/>
          </a:xfrm>
          <a:prstGeom prst="rect">
            <a:avLst/>
          </a:prstGeom>
        </p:spPr>
        <p:txBody>
          <a:bodyPr lIns="0" tIns="0" rIns="0" bIns="0" rtlCol="0" anchor="t">
            <a:spAutoFit/>
          </a:bodyPr>
          <a:lstStyle/>
          <a:p>
            <a:pPr>
              <a:lnSpc>
                <a:spcPts val="11108"/>
              </a:lnSpc>
              <a:spcBef>
                <a:spcPct val="0"/>
              </a:spcBef>
            </a:pPr>
            <a:r>
              <a:rPr lang="en-US" sz="7934">
                <a:solidFill>
                  <a:srgbClr val="FFFFFF"/>
                </a:solidFill>
                <a:latin typeface="Open Sauce Bold"/>
              </a:rPr>
              <a:t>Overview</a:t>
            </a:r>
          </a:p>
        </p:txBody>
      </p:sp>
      <p:sp>
        <p:nvSpPr>
          <p:cNvPr id="29" name="TextBox 29"/>
          <p:cNvSpPr txBox="1"/>
          <p:nvPr/>
        </p:nvSpPr>
        <p:spPr>
          <a:xfrm>
            <a:off x="4892541" y="2845701"/>
            <a:ext cx="5046919"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Abstract</a:t>
            </a:r>
          </a:p>
        </p:txBody>
      </p:sp>
      <p:sp>
        <p:nvSpPr>
          <p:cNvPr id="30" name="TextBox 30"/>
          <p:cNvSpPr txBox="1"/>
          <p:nvPr/>
        </p:nvSpPr>
        <p:spPr>
          <a:xfrm>
            <a:off x="4892541" y="3924466"/>
            <a:ext cx="5539127" cy="1251461"/>
          </a:xfrm>
          <a:prstGeom prst="rect">
            <a:avLst/>
          </a:prstGeom>
        </p:spPr>
        <p:txBody>
          <a:bodyPr lIns="0" tIns="0" rIns="0" bIns="0" rtlCol="0" anchor="t">
            <a:spAutoFit/>
          </a:bodyPr>
          <a:lstStyle/>
          <a:p>
            <a:pPr>
              <a:lnSpc>
                <a:spcPts val="5046"/>
              </a:lnSpc>
            </a:pPr>
            <a:r>
              <a:rPr lang="en-US" sz="3604">
                <a:solidFill>
                  <a:srgbClr val="FFFFFF"/>
                </a:solidFill>
                <a:latin typeface="Open Sauce"/>
              </a:rPr>
              <a:t>Components Used </a:t>
            </a:r>
          </a:p>
          <a:p>
            <a:pPr>
              <a:lnSpc>
                <a:spcPts val="5046"/>
              </a:lnSpc>
              <a:spcBef>
                <a:spcPct val="0"/>
              </a:spcBef>
            </a:pPr>
            <a:endParaRPr lang="en-US" sz="3604">
              <a:solidFill>
                <a:srgbClr val="FFFFFF"/>
              </a:solidFill>
              <a:latin typeface="Open Sauce"/>
            </a:endParaRPr>
          </a:p>
        </p:txBody>
      </p:sp>
      <p:sp>
        <p:nvSpPr>
          <p:cNvPr id="31" name="TextBox 31"/>
          <p:cNvSpPr txBox="1"/>
          <p:nvPr/>
        </p:nvSpPr>
        <p:spPr>
          <a:xfrm>
            <a:off x="4892541" y="5000580"/>
            <a:ext cx="5046919"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Circuit Diagram </a:t>
            </a:r>
          </a:p>
        </p:txBody>
      </p:sp>
      <p:sp>
        <p:nvSpPr>
          <p:cNvPr id="32" name="TextBox 32"/>
          <p:cNvSpPr txBox="1"/>
          <p:nvPr/>
        </p:nvSpPr>
        <p:spPr>
          <a:xfrm>
            <a:off x="4892541" y="6076694"/>
            <a:ext cx="5046919"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Methodologies</a:t>
            </a:r>
          </a:p>
        </p:txBody>
      </p:sp>
      <p:sp>
        <p:nvSpPr>
          <p:cNvPr id="33" name="TextBox 33"/>
          <p:cNvSpPr txBox="1"/>
          <p:nvPr/>
        </p:nvSpPr>
        <p:spPr>
          <a:xfrm>
            <a:off x="4892541" y="7156712"/>
            <a:ext cx="5705063"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Advantages </a:t>
            </a:r>
          </a:p>
        </p:txBody>
      </p:sp>
      <p:sp>
        <p:nvSpPr>
          <p:cNvPr id="34" name="TextBox 34"/>
          <p:cNvSpPr txBox="1"/>
          <p:nvPr/>
        </p:nvSpPr>
        <p:spPr>
          <a:xfrm>
            <a:off x="4892541" y="8236723"/>
            <a:ext cx="5705063"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Complexities </a:t>
            </a:r>
          </a:p>
        </p:txBody>
      </p:sp>
      <p:grpSp>
        <p:nvGrpSpPr>
          <p:cNvPr id="35" name="Group 35"/>
          <p:cNvGrpSpPr/>
          <p:nvPr/>
        </p:nvGrpSpPr>
        <p:grpSpPr>
          <a:xfrm>
            <a:off x="3620392" y="9248775"/>
            <a:ext cx="1005477" cy="869045"/>
            <a:chOff x="0" y="0"/>
            <a:chExt cx="365441" cy="315855"/>
          </a:xfrm>
        </p:grpSpPr>
        <p:sp>
          <p:nvSpPr>
            <p:cNvPr id="36" name="Freeform 36"/>
            <p:cNvSpPr/>
            <p:nvPr/>
          </p:nvSpPr>
          <p:spPr>
            <a:xfrm>
              <a:off x="0" y="0"/>
              <a:ext cx="365441" cy="315855"/>
            </a:xfrm>
            <a:custGeom>
              <a:avLst/>
              <a:gdLst/>
              <a:ahLst/>
              <a:cxnLst/>
              <a:rect l="l" t="t" r="r" b="b"/>
              <a:pathLst>
                <a:path w="365441" h="315855">
                  <a:moveTo>
                    <a:pt x="0" y="0"/>
                  </a:moveTo>
                  <a:lnTo>
                    <a:pt x="365441" y="0"/>
                  </a:lnTo>
                  <a:lnTo>
                    <a:pt x="365441" y="315855"/>
                  </a:lnTo>
                  <a:lnTo>
                    <a:pt x="0" y="315855"/>
                  </a:lnTo>
                  <a:close/>
                </a:path>
              </a:pathLst>
            </a:custGeom>
            <a:solidFill>
              <a:srgbClr val="FFDC4D"/>
            </a:solidFill>
            <a:ln cap="sq">
              <a:noFill/>
              <a:prstDash val="solid"/>
              <a:miter/>
            </a:ln>
          </p:spPr>
        </p:sp>
        <p:sp>
          <p:nvSpPr>
            <p:cNvPr id="37" name="TextBox 37"/>
            <p:cNvSpPr txBox="1"/>
            <p:nvPr/>
          </p:nvSpPr>
          <p:spPr>
            <a:xfrm>
              <a:off x="0" y="-66675"/>
              <a:ext cx="365441" cy="382530"/>
            </a:xfrm>
            <a:prstGeom prst="rect">
              <a:avLst/>
            </a:prstGeom>
          </p:spPr>
          <p:txBody>
            <a:bodyPr lIns="50800" tIns="50800" rIns="50800" bIns="50800" rtlCol="0" anchor="ctr"/>
            <a:lstStyle/>
            <a:p>
              <a:pPr marL="0" lvl="0" indent="0" algn="ctr">
                <a:lnSpc>
                  <a:spcPts val="5375"/>
                </a:lnSpc>
                <a:spcBef>
                  <a:spcPct val="0"/>
                </a:spcBef>
              </a:pPr>
              <a:r>
                <a:rPr lang="en-US" sz="3839" spc="-76">
                  <a:solidFill>
                    <a:srgbClr val="032139"/>
                  </a:solidFill>
                  <a:latin typeface="Open Sans Extra Bold"/>
                </a:rPr>
                <a:t>07</a:t>
              </a:r>
            </a:p>
          </p:txBody>
        </p:sp>
      </p:grpSp>
      <p:sp>
        <p:nvSpPr>
          <p:cNvPr id="38" name="TextBox 38"/>
          <p:cNvSpPr txBox="1"/>
          <p:nvPr/>
        </p:nvSpPr>
        <p:spPr>
          <a:xfrm>
            <a:off x="4892541" y="9315318"/>
            <a:ext cx="5705063" cy="613286"/>
          </a:xfrm>
          <a:prstGeom prst="rect">
            <a:avLst/>
          </a:prstGeom>
        </p:spPr>
        <p:txBody>
          <a:bodyPr lIns="0" tIns="0" rIns="0" bIns="0" rtlCol="0" anchor="t">
            <a:spAutoFit/>
          </a:bodyPr>
          <a:lstStyle/>
          <a:p>
            <a:pPr>
              <a:lnSpc>
                <a:spcPts val="5046"/>
              </a:lnSpc>
              <a:spcBef>
                <a:spcPct val="0"/>
              </a:spcBef>
            </a:pPr>
            <a:r>
              <a:rPr lang="en-US" sz="3604">
                <a:solidFill>
                  <a:srgbClr val="FFFFFF"/>
                </a:solidFill>
                <a:latin typeface="Open Sauce"/>
              </a:rPr>
              <a:t>Applications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028700" y="9258300"/>
            <a:ext cx="4948439" cy="313820"/>
            <a:chOff x="0" y="0"/>
            <a:chExt cx="1798512" cy="114058"/>
          </a:xfrm>
        </p:grpSpPr>
        <p:sp>
          <p:nvSpPr>
            <p:cNvPr id="3" name="Freeform 3"/>
            <p:cNvSpPr/>
            <p:nvPr/>
          </p:nvSpPr>
          <p:spPr>
            <a:xfrm>
              <a:off x="0" y="0"/>
              <a:ext cx="1798512" cy="114058"/>
            </a:xfrm>
            <a:custGeom>
              <a:avLst/>
              <a:gdLst/>
              <a:ahLst/>
              <a:cxnLst/>
              <a:rect l="l" t="t" r="r" b="b"/>
              <a:pathLst>
                <a:path w="1798512" h="114058">
                  <a:moveTo>
                    <a:pt x="0" y="0"/>
                  </a:moveTo>
                  <a:lnTo>
                    <a:pt x="1798512" y="0"/>
                  </a:lnTo>
                  <a:lnTo>
                    <a:pt x="1798512" y="114058"/>
                  </a:lnTo>
                  <a:lnTo>
                    <a:pt x="0" y="114058"/>
                  </a:lnTo>
                  <a:close/>
                </a:path>
              </a:pathLst>
            </a:custGeom>
            <a:solidFill>
              <a:srgbClr val="FFDC4D"/>
            </a:solidFill>
            <a:ln cap="sq">
              <a:noFill/>
              <a:prstDash val="solid"/>
              <a:miter/>
            </a:ln>
          </p:spPr>
        </p:sp>
        <p:sp>
          <p:nvSpPr>
            <p:cNvPr id="4" name="TextBox 4"/>
            <p:cNvSpPr txBox="1"/>
            <p:nvPr/>
          </p:nvSpPr>
          <p:spPr>
            <a:xfrm>
              <a:off x="0" y="-66675"/>
              <a:ext cx="1798512" cy="180733"/>
            </a:xfrm>
            <a:prstGeom prst="rect">
              <a:avLst/>
            </a:prstGeom>
          </p:spPr>
          <p:txBody>
            <a:bodyPr lIns="50800" tIns="50800" rIns="50800" bIns="50800" rtlCol="0" anchor="ctr"/>
            <a:lstStyle/>
            <a:p>
              <a:pPr marL="0" lvl="0" indent="0" algn="ctr">
                <a:lnSpc>
                  <a:spcPts val="5375"/>
                </a:lnSpc>
                <a:spcBef>
                  <a:spcPct val="0"/>
                </a:spcBef>
              </a:pPr>
              <a:endParaRPr/>
            </a:p>
          </p:txBody>
        </p:sp>
      </p:grpSp>
      <p:sp>
        <p:nvSpPr>
          <p:cNvPr id="5" name="Freeform 5"/>
          <p:cNvSpPr/>
          <p:nvPr/>
        </p:nvSpPr>
        <p:spPr>
          <a:xfrm>
            <a:off x="1028700" y="2477943"/>
            <a:ext cx="4948439" cy="6609396"/>
          </a:xfrm>
          <a:custGeom>
            <a:avLst/>
            <a:gdLst/>
            <a:ahLst/>
            <a:cxnLst/>
            <a:rect l="l" t="t" r="r" b="b"/>
            <a:pathLst>
              <a:path w="4948439" h="6609396">
                <a:moveTo>
                  <a:pt x="0" y="0"/>
                </a:moveTo>
                <a:lnTo>
                  <a:pt x="4948439" y="0"/>
                </a:lnTo>
                <a:lnTo>
                  <a:pt x="4948439" y="6609396"/>
                </a:lnTo>
                <a:lnTo>
                  <a:pt x="0" y="6609396"/>
                </a:lnTo>
                <a:lnTo>
                  <a:pt x="0" y="0"/>
                </a:lnTo>
                <a:close/>
              </a:path>
            </a:pathLst>
          </a:custGeom>
          <a:blipFill>
            <a:blip r:embed="rId2"/>
            <a:stretch>
              <a:fillRect l="-50173" r="-50173"/>
            </a:stretch>
          </a:blipFill>
        </p:spPr>
      </p:sp>
      <p:grpSp>
        <p:nvGrpSpPr>
          <p:cNvPr id="6" name="Group 6"/>
          <p:cNvGrpSpPr/>
          <p:nvPr/>
        </p:nvGrpSpPr>
        <p:grpSpPr>
          <a:xfrm>
            <a:off x="6159161" y="-1075872"/>
            <a:ext cx="14822954" cy="1374718"/>
            <a:chOff x="0" y="0"/>
            <a:chExt cx="5387407" cy="499642"/>
          </a:xfrm>
        </p:grpSpPr>
        <p:sp>
          <p:nvSpPr>
            <p:cNvPr id="7" name="Freeform 7"/>
            <p:cNvSpPr/>
            <p:nvPr/>
          </p:nvSpPr>
          <p:spPr>
            <a:xfrm>
              <a:off x="0" y="0"/>
              <a:ext cx="5387407" cy="499642"/>
            </a:xfrm>
            <a:custGeom>
              <a:avLst/>
              <a:gdLst/>
              <a:ahLst/>
              <a:cxnLst/>
              <a:rect l="l" t="t" r="r" b="b"/>
              <a:pathLst>
                <a:path w="5387407" h="499642">
                  <a:moveTo>
                    <a:pt x="0" y="0"/>
                  </a:moveTo>
                  <a:lnTo>
                    <a:pt x="5387407" y="0"/>
                  </a:lnTo>
                  <a:lnTo>
                    <a:pt x="5387407" y="499642"/>
                  </a:lnTo>
                  <a:lnTo>
                    <a:pt x="0" y="499642"/>
                  </a:lnTo>
                  <a:close/>
                </a:path>
              </a:pathLst>
            </a:custGeom>
            <a:solidFill>
              <a:srgbClr val="FFDC4D"/>
            </a:solidFill>
            <a:ln cap="sq">
              <a:noFill/>
              <a:prstDash val="solid"/>
              <a:miter/>
            </a:ln>
          </p:spPr>
        </p:sp>
        <p:sp>
          <p:nvSpPr>
            <p:cNvPr id="8" name="TextBox 8"/>
            <p:cNvSpPr txBox="1"/>
            <p:nvPr/>
          </p:nvSpPr>
          <p:spPr>
            <a:xfrm>
              <a:off x="0" y="-66675"/>
              <a:ext cx="5387407" cy="566317"/>
            </a:xfrm>
            <a:prstGeom prst="rect">
              <a:avLst/>
            </a:prstGeom>
          </p:spPr>
          <p:txBody>
            <a:bodyPr lIns="50800" tIns="50800" rIns="50800" bIns="50800" rtlCol="0" anchor="ctr"/>
            <a:lstStyle/>
            <a:p>
              <a:pPr marL="0" lvl="0" indent="0" algn="ctr">
                <a:lnSpc>
                  <a:spcPts val="5375"/>
                </a:lnSpc>
                <a:spcBef>
                  <a:spcPct val="0"/>
                </a:spcBef>
              </a:pPr>
              <a:endParaRPr/>
            </a:p>
          </p:txBody>
        </p:sp>
      </p:grpSp>
      <p:sp>
        <p:nvSpPr>
          <p:cNvPr id="9" name="Freeform 9"/>
          <p:cNvSpPr/>
          <p:nvPr/>
        </p:nvSpPr>
        <p:spPr>
          <a:xfrm>
            <a:off x="1028700" y="2437057"/>
            <a:ext cx="5130461" cy="7135062"/>
          </a:xfrm>
          <a:custGeom>
            <a:avLst/>
            <a:gdLst/>
            <a:ahLst/>
            <a:cxnLst/>
            <a:rect l="l" t="t" r="r" b="b"/>
            <a:pathLst>
              <a:path w="5130461" h="7135062">
                <a:moveTo>
                  <a:pt x="0" y="0"/>
                </a:moveTo>
                <a:lnTo>
                  <a:pt x="5130461" y="0"/>
                </a:lnTo>
                <a:lnTo>
                  <a:pt x="5130461" y="7135063"/>
                </a:lnTo>
                <a:lnTo>
                  <a:pt x="0" y="7135063"/>
                </a:lnTo>
                <a:lnTo>
                  <a:pt x="0" y="0"/>
                </a:lnTo>
                <a:close/>
              </a:path>
            </a:pathLst>
          </a:custGeom>
          <a:blipFill>
            <a:blip r:embed="rId3"/>
            <a:stretch>
              <a:fillRect l="-27004" r="-109418"/>
            </a:stretch>
          </a:blipFill>
        </p:spPr>
      </p:sp>
      <p:sp>
        <p:nvSpPr>
          <p:cNvPr id="10" name="TextBox 10"/>
          <p:cNvSpPr txBox="1"/>
          <p:nvPr/>
        </p:nvSpPr>
        <p:spPr>
          <a:xfrm>
            <a:off x="1028700" y="876300"/>
            <a:ext cx="7021785"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Abstract</a:t>
            </a:r>
          </a:p>
        </p:txBody>
      </p:sp>
      <p:sp>
        <p:nvSpPr>
          <p:cNvPr id="11" name="TextBox 11"/>
          <p:cNvSpPr txBox="1"/>
          <p:nvPr/>
        </p:nvSpPr>
        <p:spPr>
          <a:xfrm>
            <a:off x="6102011" y="2516043"/>
            <a:ext cx="11690789" cy="9185275"/>
          </a:xfrm>
          <a:prstGeom prst="rect">
            <a:avLst/>
          </a:prstGeom>
        </p:spPr>
        <p:txBody>
          <a:bodyPr lIns="0" tIns="0" rIns="0" bIns="0" rtlCol="0" anchor="t">
            <a:spAutoFit/>
          </a:bodyPr>
          <a:lstStyle/>
          <a:p>
            <a:pPr marL="539749" lvl="1" indent="-269875" algn="just">
              <a:lnSpc>
                <a:spcPts val="3499"/>
              </a:lnSpc>
              <a:buFont typeface="Arial"/>
              <a:buChar char="•"/>
            </a:pPr>
            <a:r>
              <a:rPr lang="en-US" sz="2499" spc="-49">
                <a:solidFill>
                  <a:srgbClr val="FFFFFF"/>
                </a:solidFill>
                <a:latin typeface="Open Sauce"/>
              </a:rPr>
              <a:t>Pi Weather is a groundbreaking project that leverages the Raspberry Pi Pico microcontroller and a suite of sensors to create a cost-effective and versatile weather monitoring satellite system.</a:t>
            </a: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a:p>
            <a:pPr marL="539749" lvl="1" indent="-269875" algn="just">
              <a:lnSpc>
                <a:spcPts val="3499"/>
              </a:lnSpc>
              <a:buFont typeface="Arial"/>
              <a:buChar char="•"/>
            </a:pPr>
            <a:r>
              <a:rPr lang="en-US" sz="2499" spc="-49">
                <a:solidFill>
                  <a:srgbClr val="FFFFFF"/>
                </a:solidFill>
                <a:latin typeface="Open Sauce"/>
              </a:rPr>
              <a:t>traditional weather monitoring systems can be prohibitively expensive and inaccessible to many communities.</a:t>
            </a: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a:p>
            <a:pPr marL="539749" lvl="1" indent="-269875" algn="just">
              <a:lnSpc>
                <a:spcPts val="3499"/>
              </a:lnSpc>
              <a:buFont typeface="Arial"/>
              <a:buChar char="•"/>
            </a:pPr>
            <a:r>
              <a:rPr lang="en-US" sz="2499" spc="-49">
                <a:solidFill>
                  <a:srgbClr val="FFFFFF"/>
                </a:solidFill>
                <a:latin typeface="Open Sauce"/>
              </a:rPr>
              <a:t>The Pi weather satellite is equipped with a Raspberry Pi Pico microcontroller, which serves as the central processing unit for collecting, analyzing, and transmitting weather data.</a:t>
            </a:r>
          </a:p>
          <a:p>
            <a:pPr algn="just">
              <a:lnSpc>
                <a:spcPts val="3499"/>
              </a:lnSpc>
            </a:pPr>
            <a:endParaRPr lang="en-US" sz="2499" spc="-49">
              <a:solidFill>
                <a:srgbClr val="FFFFFF"/>
              </a:solidFill>
              <a:latin typeface="Open Sauce"/>
            </a:endParaRPr>
          </a:p>
          <a:p>
            <a:pPr marL="539749" lvl="1" indent="-269875" algn="just">
              <a:lnSpc>
                <a:spcPts val="3499"/>
              </a:lnSpc>
              <a:buFont typeface="Arial"/>
              <a:buChar char="•"/>
            </a:pPr>
            <a:r>
              <a:rPr lang="en-US" sz="2499" spc="-49">
                <a:solidFill>
                  <a:srgbClr val="FFFFFF"/>
                </a:solidFill>
                <a:latin typeface="Open Sauce"/>
              </a:rPr>
              <a:t>A range of sensors, including temperature, humidity, and pressure sensors, are integrated into the satellite to capture comprehensive environmental data.</a:t>
            </a: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a:p>
            <a:pPr algn="just">
              <a:lnSpc>
                <a:spcPts val="3499"/>
              </a:lnSpc>
            </a:pPr>
            <a:endParaRPr lang="en-US" sz="2499" spc="-49">
              <a:solidFill>
                <a:srgbClr val="FFFFFF"/>
              </a:solidFill>
              <a:latin typeface="Open Sauc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grpSp>
        <p:nvGrpSpPr>
          <p:cNvPr id="5" name="Group 5"/>
          <p:cNvGrpSpPr/>
          <p:nvPr/>
        </p:nvGrpSpPr>
        <p:grpSpPr>
          <a:xfrm>
            <a:off x="14120090" y="5327172"/>
            <a:ext cx="3224935" cy="604092"/>
            <a:chOff x="0" y="0"/>
            <a:chExt cx="1172104" cy="219557"/>
          </a:xfrm>
        </p:grpSpPr>
        <p:sp>
          <p:nvSpPr>
            <p:cNvPr id="6" name="Freeform 6"/>
            <p:cNvSpPr/>
            <p:nvPr/>
          </p:nvSpPr>
          <p:spPr>
            <a:xfrm>
              <a:off x="0" y="0"/>
              <a:ext cx="1172104" cy="219557"/>
            </a:xfrm>
            <a:custGeom>
              <a:avLst/>
              <a:gdLst/>
              <a:ahLst/>
              <a:cxnLst/>
              <a:rect l="l" t="t" r="r" b="b"/>
              <a:pathLst>
                <a:path w="1172104" h="219557">
                  <a:moveTo>
                    <a:pt x="0" y="0"/>
                  </a:moveTo>
                  <a:lnTo>
                    <a:pt x="1172104" y="0"/>
                  </a:lnTo>
                  <a:lnTo>
                    <a:pt x="1172104" y="219557"/>
                  </a:lnTo>
                  <a:lnTo>
                    <a:pt x="0" y="219557"/>
                  </a:lnTo>
                  <a:close/>
                </a:path>
              </a:pathLst>
            </a:custGeom>
            <a:solidFill>
              <a:srgbClr val="FFDC4D"/>
            </a:solidFill>
            <a:ln cap="sq">
              <a:noFill/>
              <a:prstDash val="solid"/>
              <a:miter/>
            </a:ln>
          </p:spPr>
        </p:sp>
        <p:sp>
          <p:nvSpPr>
            <p:cNvPr id="7" name="TextBox 7"/>
            <p:cNvSpPr txBox="1"/>
            <p:nvPr/>
          </p:nvSpPr>
          <p:spPr>
            <a:xfrm>
              <a:off x="0" y="-66675"/>
              <a:ext cx="1172104" cy="286232"/>
            </a:xfrm>
            <a:prstGeom prst="rect">
              <a:avLst/>
            </a:prstGeom>
          </p:spPr>
          <p:txBody>
            <a:bodyPr lIns="50800" tIns="50800" rIns="50800" bIns="50800" rtlCol="0" anchor="ctr"/>
            <a:lstStyle/>
            <a:p>
              <a:pPr marL="0" lvl="0" indent="0" algn="ctr">
                <a:lnSpc>
                  <a:spcPts val="5375"/>
                </a:lnSpc>
                <a:spcBef>
                  <a:spcPct val="0"/>
                </a:spcBef>
              </a:pPr>
              <a:endParaRPr/>
            </a:p>
          </p:txBody>
        </p:sp>
      </p:grpSp>
      <p:sp>
        <p:nvSpPr>
          <p:cNvPr id="8" name="Freeform 8"/>
          <p:cNvSpPr/>
          <p:nvPr/>
        </p:nvSpPr>
        <p:spPr>
          <a:xfrm>
            <a:off x="14264511" y="2912361"/>
            <a:ext cx="2926542" cy="2906641"/>
          </a:xfrm>
          <a:custGeom>
            <a:avLst/>
            <a:gdLst/>
            <a:ahLst/>
            <a:cxnLst/>
            <a:rect l="l" t="t" r="r" b="b"/>
            <a:pathLst>
              <a:path w="2926542" h="2906641">
                <a:moveTo>
                  <a:pt x="0" y="0"/>
                </a:moveTo>
                <a:lnTo>
                  <a:pt x="2926542" y="0"/>
                </a:lnTo>
                <a:lnTo>
                  <a:pt x="2926542" y="2906641"/>
                </a:lnTo>
                <a:lnTo>
                  <a:pt x="0" y="2906641"/>
                </a:lnTo>
                <a:lnTo>
                  <a:pt x="0" y="0"/>
                </a:lnTo>
                <a:close/>
              </a:path>
            </a:pathLst>
          </a:custGeom>
          <a:blipFill>
            <a:blip r:embed="rId2"/>
            <a:stretch>
              <a:fillRect l="-97005" t="-4844" r="-93917" b="-90432"/>
            </a:stretch>
          </a:blipFill>
        </p:spPr>
      </p:sp>
      <p:sp>
        <p:nvSpPr>
          <p:cNvPr id="9" name="Freeform 9"/>
          <p:cNvSpPr/>
          <p:nvPr/>
        </p:nvSpPr>
        <p:spPr>
          <a:xfrm>
            <a:off x="14264511" y="2912361"/>
            <a:ext cx="2926542" cy="3018903"/>
          </a:xfrm>
          <a:custGeom>
            <a:avLst/>
            <a:gdLst/>
            <a:ahLst/>
            <a:cxnLst/>
            <a:rect l="l" t="t" r="r" b="b"/>
            <a:pathLst>
              <a:path w="2926542" h="3018903">
                <a:moveTo>
                  <a:pt x="0" y="0"/>
                </a:moveTo>
                <a:lnTo>
                  <a:pt x="2926542" y="0"/>
                </a:lnTo>
                <a:lnTo>
                  <a:pt x="2926542" y="3018903"/>
                </a:lnTo>
                <a:lnTo>
                  <a:pt x="0" y="3018903"/>
                </a:lnTo>
                <a:lnTo>
                  <a:pt x="0" y="0"/>
                </a:lnTo>
                <a:close/>
              </a:path>
            </a:pathLst>
          </a:custGeom>
          <a:blipFill>
            <a:blip r:embed="rId3"/>
            <a:stretch>
              <a:fillRect l="-31932" r="-46027"/>
            </a:stretch>
          </a:blipFill>
        </p:spPr>
      </p:sp>
      <p:grpSp>
        <p:nvGrpSpPr>
          <p:cNvPr id="10" name="Group 10"/>
          <p:cNvGrpSpPr/>
          <p:nvPr/>
        </p:nvGrpSpPr>
        <p:grpSpPr>
          <a:xfrm>
            <a:off x="14178786" y="8801871"/>
            <a:ext cx="3224935" cy="604092"/>
            <a:chOff x="0" y="0"/>
            <a:chExt cx="1172104" cy="219557"/>
          </a:xfrm>
        </p:grpSpPr>
        <p:sp>
          <p:nvSpPr>
            <p:cNvPr id="11" name="Freeform 11"/>
            <p:cNvSpPr/>
            <p:nvPr/>
          </p:nvSpPr>
          <p:spPr>
            <a:xfrm>
              <a:off x="0" y="0"/>
              <a:ext cx="1172104" cy="219557"/>
            </a:xfrm>
            <a:custGeom>
              <a:avLst/>
              <a:gdLst/>
              <a:ahLst/>
              <a:cxnLst/>
              <a:rect l="l" t="t" r="r" b="b"/>
              <a:pathLst>
                <a:path w="1172104" h="219557">
                  <a:moveTo>
                    <a:pt x="0" y="0"/>
                  </a:moveTo>
                  <a:lnTo>
                    <a:pt x="1172104" y="0"/>
                  </a:lnTo>
                  <a:lnTo>
                    <a:pt x="1172104" y="219557"/>
                  </a:lnTo>
                  <a:lnTo>
                    <a:pt x="0" y="219557"/>
                  </a:lnTo>
                  <a:close/>
                </a:path>
              </a:pathLst>
            </a:custGeom>
            <a:solidFill>
              <a:srgbClr val="FFDC4D"/>
            </a:solidFill>
            <a:ln cap="sq">
              <a:noFill/>
              <a:prstDash val="solid"/>
              <a:miter/>
            </a:ln>
          </p:spPr>
        </p:sp>
        <p:sp>
          <p:nvSpPr>
            <p:cNvPr id="12" name="TextBox 12"/>
            <p:cNvSpPr txBox="1"/>
            <p:nvPr/>
          </p:nvSpPr>
          <p:spPr>
            <a:xfrm>
              <a:off x="0" y="-66675"/>
              <a:ext cx="1172104" cy="286232"/>
            </a:xfrm>
            <a:prstGeom prst="rect">
              <a:avLst/>
            </a:prstGeom>
          </p:spPr>
          <p:txBody>
            <a:bodyPr lIns="50800" tIns="50800" rIns="50800" bIns="50800" rtlCol="0" anchor="ctr"/>
            <a:lstStyle/>
            <a:p>
              <a:pPr marL="0" lvl="0" indent="0" algn="ctr">
                <a:lnSpc>
                  <a:spcPts val="5375"/>
                </a:lnSpc>
                <a:spcBef>
                  <a:spcPct val="0"/>
                </a:spcBef>
              </a:pPr>
              <a:endParaRPr/>
            </a:p>
          </p:txBody>
        </p:sp>
      </p:grpSp>
      <p:sp>
        <p:nvSpPr>
          <p:cNvPr id="13" name="Freeform 13"/>
          <p:cNvSpPr/>
          <p:nvPr/>
        </p:nvSpPr>
        <p:spPr>
          <a:xfrm>
            <a:off x="14323208" y="6387060"/>
            <a:ext cx="2926542" cy="2906641"/>
          </a:xfrm>
          <a:custGeom>
            <a:avLst/>
            <a:gdLst/>
            <a:ahLst/>
            <a:cxnLst/>
            <a:rect l="l" t="t" r="r" b="b"/>
            <a:pathLst>
              <a:path w="2926542" h="2906641">
                <a:moveTo>
                  <a:pt x="0" y="0"/>
                </a:moveTo>
                <a:lnTo>
                  <a:pt x="2926542" y="0"/>
                </a:lnTo>
                <a:lnTo>
                  <a:pt x="2926542" y="2906641"/>
                </a:lnTo>
                <a:lnTo>
                  <a:pt x="0" y="2906641"/>
                </a:lnTo>
                <a:lnTo>
                  <a:pt x="0" y="0"/>
                </a:lnTo>
                <a:close/>
              </a:path>
            </a:pathLst>
          </a:custGeom>
          <a:blipFill>
            <a:blip r:embed="rId2"/>
            <a:stretch>
              <a:fillRect l="-97005" t="-4844" r="-93917" b="-90432"/>
            </a:stretch>
          </a:blipFill>
        </p:spPr>
      </p:sp>
      <p:sp>
        <p:nvSpPr>
          <p:cNvPr id="14" name="Freeform 14"/>
          <p:cNvSpPr/>
          <p:nvPr/>
        </p:nvSpPr>
        <p:spPr>
          <a:xfrm>
            <a:off x="14323208" y="6387060"/>
            <a:ext cx="2926542" cy="3018903"/>
          </a:xfrm>
          <a:custGeom>
            <a:avLst/>
            <a:gdLst/>
            <a:ahLst/>
            <a:cxnLst/>
            <a:rect l="l" t="t" r="r" b="b"/>
            <a:pathLst>
              <a:path w="2926542" h="3018903">
                <a:moveTo>
                  <a:pt x="0" y="0"/>
                </a:moveTo>
                <a:lnTo>
                  <a:pt x="2926542" y="0"/>
                </a:lnTo>
                <a:lnTo>
                  <a:pt x="2926542" y="3018902"/>
                </a:lnTo>
                <a:lnTo>
                  <a:pt x="0" y="3018902"/>
                </a:lnTo>
                <a:lnTo>
                  <a:pt x="0" y="0"/>
                </a:lnTo>
                <a:close/>
              </a:path>
            </a:pathLst>
          </a:custGeom>
          <a:blipFill>
            <a:blip r:embed="rId3"/>
            <a:stretch>
              <a:fillRect l="-31932" r="-46027"/>
            </a:stretch>
          </a:blipFill>
        </p:spPr>
      </p:sp>
      <p:sp>
        <p:nvSpPr>
          <p:cNvPr id="15" name="Freeform 15"/>
          <p:cNvSpPr/>
          <p:nvPr/>
        </p:nvSpPr>
        <p:spPr>
          <a:xfrm>
            <a:off x="14323208" y="6387060"/>
            <a:ext cx="2926542" cy="3018903"/>
          </a:xfrm>
          <a:custGeom>
            <a:avLst/>
            <a:gdLst/>
            <a:ahLst/>
            <a:cxnLst/>
            <a:rect l="l" t="t" r="r" b="b"/>
            <a:pathLst>
              <a:path w="2926542" h="3018903">
                <a:moveTo>
                  <a:pt x="0" y="0"/>
                </a:moveTo>
                <a:lnTo>
                  <a:pt x="2926542" y="0"/>
                </a:lnTo>
                <a:lnTo>
                  <a:pt x="2926542" y="3018902"/>
                </a:lnTo>
                <a:lnTo>
                  <a:pt x="0" y="3018902"/>
                </a:lnTo>
                <a:lnTo>
                  <a:pt x="0" y="0"/>
                </a:lnTo>
                <a:close/>
              </a:path>
            </a:pathLst>
          </a:custGeom>
          <a:blipFill>
            <a:blip r:embed="rId4"/>
            <a:stretch>
              <a:fillRect l="-1577" r="-1577"/>
            </a:stretch>
          </a:blipFill>
        </p:spPr>
      </p:sp>
      <p:sp>
        <p:nvSpPr>
          <p:cNvPr id="16" name="TextBox 16"/>
          <p:cNvSpPr txBox="1"/>
          <p:nvPr/>
        </p:nvSpPr>
        <p:spPr>
          <a:xfrm>
            <a:off x="1028700" y="876300"/>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Components Used</a:t>
            </a:r>
          </a:p>
        </p:txBody>
      </p:sp>
      <p:sp>
        <p:nvSpPr>
          <p:cNvPr id="17" name="TextBox 17"/>
          <p:cNvSpPr txBox="1"/>
          <p:nvPr/>
        </p:nvSpPr>
        <p:spPr>
          <a:xfrm>
            <a:off x="835058" y="2438137"/>
            <a:ext cx="9077963" cy="6210712"/>
          </a:xfrm>
          <a:prstGeom prst="rect">
            <a:avLst/>
          </a:prstGeom>
        </p:spPr>
        <p:txBody>
          <a:bodyPr lIns="0" tIns="0" rIns="0" bIns="0" rtlCol="0" anchor="t">
            <a:spAutoFit/>
          </a:bodyPr>
          <a:lstStyle/>
          <a:p>
            <a:pPr marL="946147" lvl="1" indent="-473074">
              <a:lnSpc>
                <a:spcPts val="7055"/>
              </a:lnSpc>
              <a:buFont typeface="Arial"/>
              <a:buChar char="•"/>
            </a:pPr>
            <a:r>
              <a:rPr lang="en-US" sz="4382">
                <a:solidFill>
                  <a:srgbClr val="FFFFFF"/>
                </a:solidFill>
                <a:latin typeface="Open Sauce Bold"/>
              </a:rPr>
              <a:t>Rpi pico Board</a:t>
            </a:r>
          </a:p>
          <a:p>
            <a:pPr marL="946147" lvl="1" indent="-473074">
              <a:lnSpc>
                <a:spcPts val="7055"/>
              </a:lnSpc>
              <a:buFont typeface="Arial"/>
              <a:buChar char="•"/>
            </a:pPr>
            <a:r>
              <a:rPr lang="en-US" sz="4382">
                <a:solidFill>
                  <a:srgbClr val="FFFFFF"/>
                </a:solidFill>
                <a:latin typeface="Open Sauce Bold"/>
              </a:rPr>
              <a:t>BMP Sensor</a:t>
            </a:r>
          </a:p>
          <a:p>
            <a:pPr marL="946147" lvl="1" indent="-473074">
              <a:lnSpc>
                <a:spcPts val="7055"/>
              </a:lnSpc>
              <a:buFont typeface="Arial"/>
              <a:buChar char="•"/>
            </a:pPr>
            <a:r>
              <a:rPr lang="en-US" sz="4382">
                <a:solidFill>
                  <a:srgbClr val="FFFFFF"/>
                </a:solidFill>
                <a:latin typeface="Open Sauce Bold"/>
              </a:rPr>
              <a:t>MQ2 sensor</a:t>
            </a:r>
          </a:p>
          <a:p>
            <a:pPr marL="946147" lvl="1" indent="-473074">
              <a:lnSpc>
                <a:spcPts val="7055"/>
              </a:lnSpc>
              <a:buFont typeface="Arial"/>
              <a:buChar char="•"/>
            </a:pPr>
            <a:r>
              <a:rPr lang="en-US" sz="4382">
                <a:solidFill>
                  <a:srgbClr val="FFFFFF"/>
                </a:solidFill>
                <a:latin typeface="Open Sauce Bold"/>
              </a:rPr>
              <a:t>MPU6050 sensor</a:t>
            </a:r>
          </a:p>
          <a:p>
            <a:pPr marL="946147" lvl="1" indent="-473074">
              <a:lnSpc>
                <a:spcPts val="7055"/>
              </a:lnSpc>
              <a:buFont typeface="Arial"/>
              <a:buChar char="•"/>
            </a:pPr>
            <a:r>
              <a:rPr lang="en-US" sz="4382">
                <a:solidFill>
                  <a:srgbClr val="FFFFFF"/>
                </a:solidFill>
                <a:latin typeface="Open Sauce Bold"/>
              </a:rPr>
              <a:t>SD Card Module</a:t>
            </a:r>
          </a:p>
          <a:p>
            <a:pPr marL="946147" lvl="1" indent="-473074">
              <a:lnSpc>
                <a:spcPts val="7055"/>
              </a:lnSpc>
              <a:buFont typeface="Arial"/>
              <a:buChar char="•"/>
            </a:pPr>
            <a:r>
              <a:rPr lang="en-US" sz="4382">
                <a:solidFill>
                  <a:srgbClr val="FFFFFF"/>
                </a:solidFill>
                <a:latin typeface="Open Sauce Bold"/>
              </a:rPr>
              <a:t>PCB Board</a:t>
            </a:r>
          </a:p>
          <a:p>
            <a:pPr marL="946147" lvl="1" indent="-473074">
              <a:lnSpc>
                <a:spcPts val="7055"/>
              </a:lnSpc>
              <a:buFont typeface="Arial"/>
              <a:buChar char="•"/>
            </a:pPr>
            <a:r>
              <a:rPr lang="en-US" sz="4382">
                <a:solidFill>
                  <a:srgbClr val="FFFFFF"/>
                </a:solidFill>
                <a:latin typeface="Open Sauce Bold"/>
              </a:rPr>
              <a:t>3d printed box</a:t>
            </a:r>
          </a:p>
        </p:txBody>
      </p:sp>
      <p:sp>
        <p:nvSpPr>
          <p:cNvPr id="18" name="TextBox 18"/>
          <p:cNvSpPr txBox="1"/>
          <p:nvPr/>
        </p:nvSpPr>
        <p:spPr>
          <a:xfrm>
            <a:off x="6847837" y="6560771"/>
            <a:ext cx="9077963" cy="1733962"/>
          </a:xfrm>
          <a:prstGeom prst="rect">
            <a:avLst/>
          </a:prstGeom>
        </p:spPr>
        <p:txBody>
          <a:bodyPr lIns="0" tIns="0" rIns="0" bIns="0" rtlCol="0" anchor="t">
            <a:spAutoFit/>
          </a:bodyPr>
          <a:lstStyle/>
          <a:p>
            <a:pPr>
              <a:lnSpc>
                <a:spcPts val="7055"/>
              </a:lnSpc>
            </a:pPr>
            <a:r>
              <a:rPr lang="en-US" sz="4382" dirty="0">
                <a:solidFill>
                  <a:srgbClr val="FFFFFF"/>
                </a:solidFill>
                <a:latin typeface="Open Sauce Bold"/>
              </a:rPr>
              <a:t>    Software Used </a:t>
            </a:r>
          </a:p>
          <a:p>
            <a:pPr marL="946147" lvl="1" indent="-473074">
              <a:lnSpc>
                <a:spcPts val="7055"/>
              </a:lnSpc>
              <a:buFont typeface="Arial"/>
              <a:buChar char="•"/>
            </a:pPr>
            <a:r>
              <a:rPr lang="en-US" sz="4382" dirty="0" err="1">
                <a:solidFill>
                  <a:srgbClr val="FFFFFF"/>
                </a:solidFill>
                <a:latin typeface="Open Sauce Bold"/>
              </a:rPr>
              <a:t>Thonny</a:t>
            </a:r>
            <a:r>
              <a:rPr lang="en-US" sz="4382" dirty="0">
                <a:solidFill>
                  <a:srgbClr val="FFFFFF"/>
                </a:solidFill>
                <a:latin typeface="Open Sauce Bold"/>
              </a:rPr>
              <a:t>- Micro Python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5" name="TextBox 5"/>
          <p:cNvSpPr txBox="1"/>
          <p:nvPr/>
        </p:nvSpPr>
        <p:spPr>
          <a:xfrm>
            <a:off x="1028700" y="876300"/>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Methodologies </a:t>
            </a:r>
          </a:p>
        </p:txBody>
      </p:sp>
      <p:sp>
        <p:nvSpPr>
          <p:cNvPr id="6" name="TextBox 6"/>
          <p:cNvSpPr txBox="1"/>
          <p:nvPr/>
        </p:nvSpPr>
        <p:spPr>
          <a:xfrm>
            <a:off x="1022367" y="2594610"/>
            <a:ext cx="16141152" cy="8650986"/>
          </a:xfrm>
          <a:prstGeom prst="rect">
            <a:avLst/>
          </a:prstGeom>
        </p:spPr>
        <p:txBody>
          <a:bodyPr lIns="0" tIns="0" rIns="0" bIns="0" rtlCol="0" anchor="t">
            <a:spAutoFit/>
          </a:bodyPr>
          <a:lstStyle/>
          <a:p>
            <a:pPr algn="just">
              <a:lnSpc>
                <a:spcPts val="4347"/>
              </a:lnSpc>
            </a:pPr>
            <a:r>
              <a:rPr lang="en-US" sz="2700">
                <a:solidFill>
                  <a:srgbClr val="FFFFFF"/>
                </a:solidFill>
                <a:latin typeface="Open Sauce Bold"/>
              </a:rPr>
              <a:t>Hardware Selection and Integration:</a:t>
            </a:r>
          </a:p>
          <a:p>
            <a:pPr marL="582932" lvl="1" indent="-291466" algn="just">
              <a:lnSpc>
                <a:spcPts val="4347"/>
              </a:lnSpc>
              <a:buFont typeface="Arial"/>
              <a:buChar char="•"/>
            </a:pPr>
            <a:r>
              <a:rPr lang="en-US" sz="2700">
                <a:solidFill>
                  <a:srgbClr val="FFFFFF"/>
                </a:solidFill>
                <a:latin typeface="Open Sauce Bold"/>
              </a:rPr>
              <a:t>Identify suitable hardware components, including the Raspberry Pi Pico microcontroller and compatible sensors (temperature, humidity, pressure, etc.).</a:t>
            </a:r>
          </a:p>
          <a:p>
            <a:pPr marL="582932" lvl="1" indent="-291466" algn="just">
              <a:lnSpc>
                <a:spcPts val="4347"/>
              </a:lnSpc>
              <a:buFont typeface="Arial"/>
              <a:buChar char="•"/>
            </a:pPr>
            <a:r>
              <a:rPr lang="en-US" sz="2700">
                <a:solidFill>
                  <a:srgbClr val="FFFFFF"/>
                </a:solidFill>
                <a:latin typeface="Open Sauce Bold"/>
              </a:rPr>
              <a:t>Ensure compatibility and functionality of selected hardware components.</a:t>
            </a:r>
          </a:p>
          <a:p>
            <a:pPr algn="just">
              <a:lnSpc>
                <a:spcPts val="4347"/>
              </a:lnSpc>
            </a:pPr>
            <a:endParaRPr lang="en-US" sz="2700">
              <a:solidFill>
                <a:srgbClr val="FFFFFF"/>
              </a:solidFill>
              <a:latin typeface="Open Sauce Bold"/>
            </a:endParaRPr>
          </a:p>
          <a:p>
            <a:pPr algn="just">
              <a:lnSpc>
                <a:spcPts val="4347"/>
              </a:lnSpc>
            </a:pPr>
            <a:r>
              <a:rPr lang="en-US" sz="2700">
                <a:solidFill>
                  <a:srgbClr val="FFFFFF"/>
                </a:solidFill>
                <a:latin typeface="Open Sauce Bold"/>
              </a:rPr>
              <a:t>Data Acquisition and Processing:</a:t>
            </a:r>
          </a:p>
          <a:p>
            <a:pPr marL="582932" lvl="1" indent="-291466" algn="just">
              <a:lnSpc>
                <a:spcPts val="4347"/>
              </a:lnSpc>
              <a:buFont typeface="Arial"/>
              <a:buChar char="•"/>
            </a:pPr>
            <a:r>
              <a:rPr lang="en-US" sz="2700">
                <a:solidFill>
                  <a:srgbClr val="FFFFFF"/>
                </a:solidFill>
                <a:latin typeface="Open Sauce Bold"/>
              </a:rPr>
              <a:t>Develop software to interface with the sensors and collect data from them.</a:t>
            </a:r>
          </a:p>
          <a:p>
            <a:pPr marL="582932" lvl="1" indent="-291466" algn="just">
              <a:lnSpc>
                <a:spcPts val="4347"/>
              </a:lnSpc>
              <a:buFont typeface="Arial"/>
              <a:buChar char="•"/>
            </a:pPr>
            <a:r>
              <a:rPr lang="en-US" sz="2700">
                <a:solidFill>
                  <a:srgbClr val="FFFFFF"/>
                </a:solidFill>
                <a:latin typeface="Open Sauce Bold"/>
              </a:rPr>
              <a:t>Implement algorithms for processing raw sensor data to derive meaningful weather parameters (e.g., temperature, humidity, pressure).</a:t>
            </a:r>
          </a:p>
          <a:p>
            <a:pPr algn="just">
              <a:lnSpc>
                <a:spcPts val="4347"/>
              </a:lnSpc>
            </a:pPr>
            <a:endParaRPr lang="en-US" sz="2700">
              <a:solidFill>
                <a:srgbClr val="FFFFFF"/>
              </a:solidFill>
              <a:latin typeface="Open Sauce Bold"/>
            </a:endParaRPr>
          </a:p>
          <a:p>
            <a:pPr algn="just">
              <a:lnSpc>
                <a:spcPts val="4347"/>
              </a:lnSpc>
            </a:pPr>
            <a:r>
              <a:rPr lang="en-US" sz="2700">
                <a:solidFill>
                  <a:srgbClr val="FFFFFF"/>
                </a:solidFill>
                <a:latin typeface="Open Sauce Bold"/>
              </a:rPr>
              <a:t>Communication Protocols:</a:t>
            </a:r>
          </a:p>
          <a:p>
            <a:pPr marL="582932" lvl="1" indent="-291466" algn="just">
              <a:lnSpc>
                <a:spcPts val="4347"/>
              </a:lnSpc>
              <a:buFont typeface="Arial"/>
              <a:buChar char="•"/>
            </a:pPr>
            <a:r>
              <a:rPr lang="en-US" sz="2700">
                <a:solidFill>
                  <a:srgbClr val="FFFFFF"/>
                </a:solidFill>
                <a:latin typeface="Open Sauce Bold"/>
              </a:rPr>
              <a:t>Establish communication protocols for transmitting weather data from the satellite to a ground station or other receiving devices.</a:t>
            </a:r>
          </a:p>
          <a:p>
            <a:pPr algn="just">
              <a:lnSpc>
                <a:spcPts val="4347"/>
              </a:lnSpc>
            </a:pPr>
            <a:endParaRPr lang="en-US" sz="2700">
              <a:solidFill>
                <a:srgbClr val="FFFFFF"/>
              </a:solidFill>
              <a:latin typeface="Open Sauce Bold"/>
            </a:endParaRPr>
          </a:p>
          <a:p>
            <a:pPr algn="just">
              <a:lnSpc>
                <a:spcPts val="4347"/>
              </a:lnSpc>
            </a:pPr>
            <a:endParaRPr lang="en-US" sz="2700">
              <a:solidFill>
                <a:srgbClr val="FFFFFF"/>
              </a:solidFill>
              <a:latin typeface="Open Sauce Bold"/>
            </a:endParaRPr>
          </a:p>
          <a:p>
            <a:pPr algn="just">
              <a:lnSpc>
                <a:spcPts val="4347"/>
              </a:lnSpc>
            </a:pPr>
            <a:endParaRPr lang="en-US" sz="2700">
              <a:solidFill>
                <a:srgbClr val="FFFFFF"/>
              </a:solidFill>
              <a:latin typeface="Open Sauce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5" name="TextBox 5"/>
          <p:cNvSpPr txBox="1"/>
          <p:nvPr/>
        </p:nvSpPr>
        <p:spPr>
          <a:xfrm>
            <a:off x="1028700" y="876300"/>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Methodologies </a:t>
            </a:r>
          </a:p>
        </p:txBody>
      </p:sp>
      <p:sp>
        <p:nvSpPr>
          <p:cNvPr id="6" name="TextBox 6"/>
          <p:cNvSpPr txBox="1"/>
          <p:nvPr/>
        </p:nvSpPr>
        <p:spPr>
          <a:xfrm>
            <a:off x="984267" y="2613660"/>
            <a:ext cx="16141152" cy="8650986"/>
          </a:xfrm>
          <a:prstGeom prst="rect">
            <a:avLst/>
          </a:prstGeom>
        </p:spPr>
        <p:txBody>
          <a:bodyPr lIns="0" tIns="0" rIns="0" bIns="0" rtlCol="0" anchor="t">
            <a:spAutoFit/>
          </a:bodyPr>
          <a:lstStyle/>
          <a:p>
            <a:pPr algn="just">
              <a:lnSpc>
                <a:spcPts val="4347"/>
              </a:lnSpc>
            </a:pPr>
            <a:r>
              <a:rPr lang="en-US" sz="2700">
                <a:solidFill>
                  <a:srgbClr val="FFFFFF"/>
                </a:solidFill>
                <a:latin typeface="Open Sauce Bold"/>
              </a:rPr>
              <a:t>Power Management:</a:t>
            </a:r>
          </a:p>
          <a:p>
            <a:pPr marL="582932" lvl="1" indent="-291466" algn="just">
              <a:lnSpc>
                <a:spcPts val="4347"/>
              </a:lnSpc>
              <a:buFont typeface="Arial"/>
              <a:buChar char="•"/>
            </a:pPr>
            <a:r>
              <a:rPr lang="en-US" sz="2700">
                <a:solidFill>
                  <a:srgbClr val="FFFFFF"/>
                </a:solidFill>
                <a:latin typeface="Open Sauce Bold"/>
              </a:rPr>
              <a:t>Design power management systems to optimize energy usage and extend battery life.</a:t>
            </a:r>
          </a:p>
          <a:p>
            <a:pPr marL="582932" lvl="1" indent="-291466" algn="just">
              <a:lnSpc>
                <a:spcPts val="4347"/>
              </a:lnSpc>
              <a:buFont typeface="Arial"/>
              <a:buChar char="•"/>
            </a:pPr>
            <a:r>
              <a:rPr lang="en-US" sz="2700">
                <a:solidFill>
                  <a:srgbClr val="FFFFFF"/>
                </a:solidFill>
                <a:latin typeface="Open Sauce Bold"/>
              </a:rPr>
              <a:t>Implement sleep modes and power-saving techniques to minimize power consumption during idle periods.</a:t>
            </a:r>
          </a:p>
          <a:p>
            <a:pPr algn="just">
              <a:lnSpc>
                <a:spcPts val="4347"/>
              </a:lnSpc>
            </a:pPr>
            <a:endParaRPr lang="en-US" sz="2700">
              <a:solidFill>
                <a:srgbClr val="FFFFFF"/>
              </a:solidFill>
              <a:latin typeface="Open Sauce Bold"/>
            </a:endParaRPr>
          </a:p>
          <a:p>
            <a:pPr algn="just">
              <a:lnSpc>
                <a:spcPts val="4347"/>
              </a:lnSpc>
            </a:pPr>
            <a:r>
              <a:rPr lang="en-US" sz="2700">
                <a:solidFill>
                  <a:srgbClr val="FFFFFF"/>
                </a:solidFill>
                <a:latin typeface="Open Sauce Bold"/>
              </a:rPr>
              <a:t>Ground Station Setup:</a:t>
            </a:r>
          </a:p>
          <a:p>
            <a:pPr marL="582932" lvl="1" indent="-291466" algn="just">
              <a:lnSpc>
                <a:spcPts val="4347"/>
              </a:lnSpc>
              <a:buFont typeface="Arial"/>
              <a:buChar char="•"/>
            </a:pPr>
            <a:r>
              <a:rPr lang="en-US" sz="2700">
                <a:solidFill>
                  <a:srgbClr val="FFFFFF"/>
                </a:solidFill>
                <a:latin typeface="Open Sauce Bold"/>
              </a:rPr>
              <a:t>Set up a ground station to receive and process weather data transmitted by the satellite.</a:t>
            </a:r>
          </a:p>
          <a:p>
            <a:pPr algn="just">
              <a:lnSpc>
                <a:spcPts val="4347"/>
              </a:lnSpc>
            </a:pPr>
            <a:endParaRPr lang="en-US" sz="2700">
              <a:solidFill>
                <a:srgbClr val="FFFFFF"/>
              </a:solidFill>
              <a:latin typeface="Open Sauce Bold"/>
            </a:endParaRPr>
          </a:p>
          <a:p>
            <a:pPr algn="just">
              <a:lnSpc>
                <a:spcPts val="4347"/>
              </a:lnSpc>
            </a:pPr>
            <a:r>
              <a:rPr lang="en-US" sz="2700">
                <a:solidFill>
                  <a:srgbClr val="FFFFFF"/>
                </a:solidFill>
                <a:latin typeface="Open Sauce Bold"/>
              </a:rPr>
              <a:t>Testing and Validation:</a:t>
            </a:r>
          </a:p>
          <a:p>
            <a:pPr marL="582932" lvl="1" indent="-291466" algn="just">
              <a:lnSpc>
                <a:spcPts val="4347"/>
              </a:lnSpc>
              <a:buFont typeface="Arial"/>
              <a:buChar char="•"/>
            </a:pPr>
            <a:r>
              <a:rPr lang="en-US" sz="2700">
                <a:solidFill>
                  <a:srgbClr val="FFFFFF"/>
                </a:solidFill>
                <a:latin typeface="Open Sauce Bold"/>
              </a:rPr>
              <a:t>Conduct comprehensive testing of the entire system, including hardware, software, and communication components.</a:t>
            </a:r>
          </a:p>
          <a:p>
            <a:pPr marL="582932" lvl="1" indent="-291466" algn="just">
              <a:lnSpc>
                <a:spcPts val="4347"/>
              </a:lnSpc>
              <a:buFont typeface="Arial"/>
              <a:buChar char="•"/>
            </a:pPr>
            <a:r>
              <a:rPr lang="en-US" sz="2700">
                <a:solidFill>
                  <a:srgbClr val="FFFFFF"/>
                </a:solidFill>
                <a:latin typeface="Open Sauce Bold"/>
              </a:rPr>
              <a:t>Perform field tests under real-world conditions to validate system performance and reliability.</a:t>
            </a:r>
          </a:p>
          <a:p>
            <a:pPr algn="just">
              <a:lnSpc>
                <a:spcPts val="4347"/>
              </a:lnSpc>
            </a:pPr>
            <a:endParaRPr lang="en-US" sz="2700">
              <a:solidFill>
                <a:srgbClr val="FFFFFF"/>
              </a:solidFill>
              <a:latin typeface="Open Sauce Bold"/>
            </a:endParaRPr>
          </a:p>
          <a:p>
            <a:pPr algn="just">
              <a:lnSpc>
                <a:spcPts val="4347"/>
              </a:lnSpc>
            </a:pPr>
            <a:endParaRPr lang="en-US" sz="2700">
              <a:solidFill>
                <a:srgbClr val="FFFFFF"/>
              </a:solidFill>
              <a:latin typeface="Open Sauce Bold"/>
            </a:endParaRPr>
          </a:p>
          <a:p>
            <a:pPr algn="just">
              <a:lnSpc>
                <a:spcPts val="4347"/>
              </a:lnSpc>
            </a:pPr>
            <a:endParaRPr lang="en-US" sz="2700">
              <a:solidFill>
                <a:srgbClr val="FFFFFF"/>
              </a:solidFill>
              <a:latin typeface="Open Sauce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5" name="TextBox 5"/>
          <p:cNvSpPr txBox="1"/>
          <p:nvPr/>
        </p:nvSpPr>
        <p:spPr>
          <a:xfrm>
            <a:off x="1028700" y="876300"/>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Advantages </a:t>
            </a:r>
          </a:p>
        </p:txBody>
      </p:sp>
      <p:sp>
        <p:nvSpPr>
          <p:cNvPr id="6" name="TextBox 6"/>
          <p:cNvSpPr txBox="1"/>
          <p:nvPr/>
        </p:nvSpPr>
        <p:spPr>
          <a:xfrm>
            <a:off x="631842" y="2642235"/>
            <a:ext cx="16141152" cy="7892415"/>
          </a:xfrm>
          <a:prstGeom prst="rect">
            <a:avLst/>
          </a:prstGeom>
        </p:spPr>
        <p:txBody>
          <a:bodyPr lIns="0" tIns="0" rIns="0" bIns="0" rtlCol="0" anchor="t">
            <a:spAutoFit/>
          </a:bodyPr>
          <a:lstStyle/>
          <a:p>
            <a:pPr marL="647700" lvl="1" indent="-323850" algn="just">
              <a:lnSpc>
                <a:spcPts val="4830"/>
              </a:lnSpc>
              <a:buFont typeface="Arial"/>
              <a:buChar char="•"/>
            </a:pPr>
            <a:r>
              <a:rPr lang="en-US" sz="3000">
                <a:solidFill>
                  <a:srgbClr val="FFFFFF"/>
                </a:solidFill>
                <a:latin typeface="Open Sauce Bold"/>
              </a:rPr>
              <a:t>Accessibility: </a:t>
            </a:r>
            <a:r>
              <a:rPr lang="en-US" sz="3000">
                <a:solidFill>
                  <a:srgbClr val="FFFFFF"/>
                </a:solidFill>
                <a:latin typeface="Open Sauce"/>
              </a:rPr>
              <a:t>PiWeather democratizes access to weather monitoring technology, empowering individuals and communities to monitor weather conditions with precision and reliability, even in remote or underserved areas.</a:t>
            </a:r>
          </a:p>
          <a:p>
            <a:pPr algn="just">
              <a:lnSpc>
                <a:spcPts val="4830"/>
              </a:lnSpc>
            </a:pPr>
            <a:endParaRPr lang="en-US" sz="3000">
              <a:solidFill>
                <a:srgbClr val="FFFFFF"/>
              </a:solidFill>
              <a:latin typeface="Open Sauce"/>
            </a:endParaRPr>
          </a:p>
          <a:p>
            <a:pPr marL="647700" lvl="1" indent="-323850" algn="just">
              <a:lnSpc>
                <a:spcPts val="4830"/>
              </a:lnSpc>
              <a:buFont typeface="Arial"/>
              <a:buChar char="•"/>
            </a:pPr>
            <a:r>
              <a:rPr lang="en-US" sz="3000">
                <a:solidFill>
                  <a:srgbClr val="FFFFFF"/>
                </a:solidFill>
                <a:latin typeface="Open Sauce Bold"/>
              </a:rPr>
              <a:t>Real-Time Data: </a:t>
            </a:r>
            <a:r>
              <a:rPr lang="en-US" sz="3000">
                <a:solidFill>
                  <a:srgbClr val="FFFFFF"/>
                </a:solidFill>
                <a:latin typeface="Open Sauce"/>
              </a:rPr>
              <a:t>PiWeather facilitates real-time data acquisition and transmission, providing users with up-to-date weather information for informed decision-making and timely response to weather events.</a:t>
            </a:r>
          </a:p>
          <a:p>
            <a:pPr algn="just">
              <a:lnSpc>
                <a:spcPts val="4830"/>
              </a:lnSpc>
            </a:pPr>
            <a:endParaRPr lang="en-US" sz="3000">
              <a:solidFill>
                <a:srgbClr val="FFFFFF"/>
              </a:solidFill>
              <a:latin typeface="Open Sauce"/>
            </a:endParaRPr>
          </a:p>
          <a:p>
            <a:pPr marL="647700" lvl="1" indent="-323850" algn="just">
              <a:lnSpc>
                <a:spcPts val="4830"/>
              </a:lnSpc>
              <a:buFont typeface="Arial"/>
              <a:buChar char="•"/>
            </a:pPr>
            <a:r>
              <a:rPr lang="en-US" sz="3000">
                <a:solidFill>
                  <a:srgbClr val="FFFFFF"/>
                </a:solidFill>
                <a:latin typeface="Open Sauce Bold"/>
              </a:rPr>
              <a:t>Versatility: </a:t>
            </a:r>
            <a:r>
              <a:rPr lang="en-US" sz="3000">
                <a:solidFill>
                  <a:srgbClr val="FFFFFF"/>
                </a:solidFill>
                <a:latin typeface="Open Sauce"/>
              </a:rPr>
              <a:t>The modular design of PiWeather allows for easy customization and expansion, enabling users to tailor the system to their specific needs and requirements.</a:t>
            </a:r>
          </a:p>
          <a:p>
            <a:pPr algn="just">
              <a:lnSpc>
                <a:spcPts val="4830"/>
              </a:lnSpc>
            </a:pPr>
            <a:endParaRPr lang="en-US" sz="3000">
              <a:solidFill>
                <a:srgbClr val="FFFFFF"/>
              </a:solidFill>
              <a:latin typeface="Open Sauce"/>
            </a:endParaRPr>
          </a:p>
          <a:p>
            <a:pPr algn="just">
              <a:lnSpc>
                <a:spcPts val="4830"/>
              </a:lnSpc>
            </a:pPr>
            <a:endParaRPr lang="en-US" sz="3000">
              <a:solidFill>
                <a:srgbClr val="FFFFFF"/>
              </a:solidFill>
              <a:latin typeface="Open Sauc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5" name="TextBox 5"/>
          <p:cNvSpPr txBox="1"/>
          <p:nvPr/>
        </p:nvSpPr>
        <p:spPr>
          <a:xfrm>
            <a:off x="631842" y="272221"/>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Applications</a:t>
            </a:r>
          </a:p>
        </p:txBody>
      </p:sp>
      <p:sp>
        <p:nvSpPr>
          <p:cNvPr id="6" name="TextBox 6"/>
          <p:cNvSpPr txBox="1"/>
          <p:nvPr/>
        </p:nvSpPr>
        <p:spPr>
          <a:xfrm>
            <a:off x="336517" y="1817709"/>
            <a:ext cx="16141152" cy="10330815"/>
          </a:xfrm>
          <a:prstGeom prst="rect">
            <a:avLst/>
          </a:prstGeom>
        </p:spPr>
        <p:txBody>
          <a:bodyPr lIns="0" tIns="0" rIns="0" bIns="0" rtlCol="0" anchor="t">
            <a:spAutoFit/>
          </a:bodyPr>
          <a:lstStyle/>
          <a:p>
            <a:pPr marL="647700" lvl="1" indent="-323850" algn="just">
              <a:lnSpc>
                <a:spcPts val="4830"/>
              </a:lnSpc>
              <a:buFont typeface="Arial"/>
              <a:buChar char="•"/>
            </a:pPr>
            <a:r>
              <a:rPr lang="en-US" sz="3000">
                <a:solidFill>
                  <a:srgbClr val="FFFFFF"/>
                </a:solidFill>
                <a:latin typeface="Open Sauce Bold"/>
              </a:rPr>
              <a:t>Personal Weather Stations: </a:t>
            </a:r>
            <a:r>
              <a:rPr lang="en-US" sz="3000">
                <a:solidFill>
                  <a:srgbClr val="FFFFFF"/>
                </a:solidFill>
                <a:latin typeface="Open Sauce"/>
              </a:rPr>
              <a:t>Individuals can use PiWeather to set up personal weather stations at home or in their communities, allowing them to monitor local weather conditions.</a:t>
            </a:r>
          </a:p>
          <a:p>
            <a:pPr algn="just">
              <a:lnSpc>
                <a:spcPts val="4830"/>
              </a:lnSpc>
            </a:pPr>
            <a:endParaRPr lang="en-US" sz="3000">
              <a:solidFill>
                <a:srgbClr val="FFFFFF"/>
              </a:solidFill>
              <a:latin typeface="Open Sauce"/>
            </a:endParaRPr>
          </a:p>
          <a:p>
            <a:pPr marL="647700" lvl="1" indent="-323850" algn="just">
              <a:lnSpc>
                <a:spcPts val="4830"/>
              </a:lnSpc>
              <a:buFont typeface="Arial"/>
              <a:buChar char="•"/>
            </a:pPr>
            <a:r>
              <a:rPr lang="en-US" sz="3000">
                <a:solidFill>
                  <a:srgbClr val="FFFFFF"/>
                </a:solidFill>
                <a:latin typeface="Open Sauce Bold"/>
              </a:rPr>
              <a:t>Agriculture: </a:t>
            </a:r>
            <a:r>
              <a:rPr lang="en-US" sz="3000">
                <a:solidFill>
                  <a:srgbClr val="FFFFFF"/>
                </a:solidFill>
                <a:latin typeface="Open Sauce"/>
              </a:rPr>
              <a:t>PiWeather can be deployed in agricultural settings to monitor environmental conditions such as temperature, humidity, and rainfall, helping farmers optimize irrigation schedules, manage crop health, and mitigate the impacts of extreme weather events.</a:t>
            </a:r>
          </a:p>
          <a:p>
            <a:pPr algn="just">
              <a:lnSpc>
                <a:spcPts val="4830"/>
              </a:lnSpc>
            </a:pPr>
            <a:endParaRPr lang="en-US" sz="3000">
              <a:solidFill>
                <a:srgbClr val="FFFFFF"/>
              </a:solidFill>
              <a:latin typeface="Open Sauce"/>
            </a:endParaRPr>
          </a:p>
          <a:p>
            <a:pPr marL="647700" lvl="1" indent="-323850" algn="just">
              <a:lnSpc>
                <a:spcPts val="4830"/>
              </a:lnSpc>
              <a:buFont typeface="Arial"/>
              <a:buChar char="•"/>
            </a:pPr>
            <a:r>
              <a:rPr lang="en-US" sz="3000">
                <a:solidFill>
                  <a:srgbClr val="FFFFFF"/>
                </a:solidFill>
                <a:latin typeface="Open Sauce Bold"/>
              </a:rPr>
              <a:t>Education and Research: </a:t>
            </a:r>
            <a:r>
              <a:rPr lang="en-US" sz="3000">
                <a:solidFill>
                  <a:srgbClr val="FFFFFF"/>
                </a:solidFill>
                <a:latin typeface="Open Sauce"/>
              </a:rPr>
              <a:t>PiWeather provides a hands-on learning experience for students and researchers interested in meteorology, environmental science, and STEM fields. It can be used in educational settings to teach concepts related to weather monitoring, data analysis, and sensor technology.</a:t>
            </a:r>
          </a:p>
          <a:p>
            <a:pPr algn="just">
              <a:lnSpc>
                <a:spcPts val="4830"/>
              </a:lnSpc>
            </a:pPr>
            <a:endParaRPr lang="en-US" sz="3000">
              <a:solidFill>
                <a:srgbClr val="FFFFFF"/>
              </a:solidFill>
              <a:latin typeface="Open Sauce"/>
            </a:endParaRPr>
          </a:p>
          <a:p>
            <a:pPr algn="just">
              <a:lnSpc>
                <a:spcPts val="4830"/>
              </a:lnSpc>
            </a:pPr>
            <a:endParaRPr lang="en-US" sz="3000">
              <a:solidFill>
                <a:srgbClr val="FFFFFF"/>
              </a:solidFill>
              <a:latin typeface="Open Sauce"/>
            </a:endParaRPr>
          </a:p>
          <a:p>
            <a:pPr algn="just">
              <a:lnSpc>
                <a:spcPts val="4830"/>
              </a:lnSpc>
            </a:pPr>
            <a:endParaRPr lang="en-US" sz="3000">
              <a:solidFill>
                <a:srgbClr val="FFFFFF"/>
              </a:solidFill>
              <a:latin typeface="Open Sauce"/>
            </a:endParaRPr>
          </a:p>
          <a:p>
            <a:pPr algn="just">
              <a:lnSpc>
                <a:spcPts val="4830"/>
              </a:lnSpc>
            </a:pPr>
            <a:endParaRPr lang="en-US" sz="3000">
              <a:solidFill>
                <a:srgbClr val="FFFFFF"/>
              </a:solidFill>
              <a:latin typeface="Open Sauce"/>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32139"/>
        </a:solidFill>
        <a:effectLst/>
      </p:bgPr>
    </p:bg>
    <p:spTree>
      <p:nvGrpSpPr>
        <p:cNvPr id="1" name=""/>
        <p:cNvGrpSpPr/>
        <p:nvPr/>
      </p:nvGrpSpPr>
      <p:grpSpPr>
        <a:xfrm>
          <a:off x="0" y="0"/>
          <a:ext cx="0" cy="0"/>
          <a:chOff x="0" y="0"/>
          <a:chExt cx="0" cy="0"/>
        </a:xfrm>
      </p:grpSpPr>
      <p:grpSp>
        <p:nvGrpSpPr>
          <p:cNvPr id="2" name="Group 2"/>
          <p:cNvGrpSpPr/>
          <p:nvPr/>
        </p:nvGrpSpPr>
        <p:grpSpPr>
          <a:xfrm>
            <a:off x="14780632" y="0"/>
            <a:ext cx="12204580" cy="6225082"/>
            <a:chOff x="0" y="0"/>
            <a:chExt cx="1394343" cy="711200"/>
          </a:xfrm>
        </p:grpSpPr>
        <p:sp>
          <p:nvSpPr>
            <p:cNvPr id="3" name="Freeform 3"/>
            <p:cNvSpPr/>
            <p:nvPr/>
          </p:nvSpPr>
          <p:spPr>
            <a:xfrm>
              <a:off x="0" y="0"/>
              <a:ext cx="1394343" cy="711200"/>
            </a:xfrm>
            <a:custGeom>
              <a:avLst/>
              <a:gdLst/>
              <a:ahLst/>
              <a:cxnLst/>
              <a:rect l="l" t="t" r="r" b="b"/>
              <a:pathLst>
                <a:path w="1394343" h="711200">
                  <a:moveTo>
                    <a:pt x="697171" y="711200"/>
                  </a:moveTo>
                  <a:lnTo>
                    <a:pt x="1394343" y="0"/>
                  </a:lnTo>
                  <a:lnTo>
                    <a:pt x="0" y="0"/>
                  </a:lnTo>
                  <a:lnTo>
                    <a:pt x="697171" y="711200"/>
                  </a:lnTo>
                  <a:close/>
                </a:path>
              </a:pathLst>
            </a:custGeom>
            <a:solidFill>
              <a:srgbClr val="FFDC4D"/>
            </a:solidFill>
            <a:ln cap="sq">
              <a:noFill/>
              <a:prstDash val="solid"/>
              <a:miter/>
            </a:ln>
          </p:spPr>
        </p:sp>
        <p:sp>
          <p:nvSpPr>
            <p:cNvPr id="4" name="TextBox 4"/>
            <p:cNvSpPr txBox="1"/>
            <p:nvPr/>
          </p:nvSpPr>
          <p:spPr>
            <a:xfrm>
              <a:off x="217866" y="12700"/>
              <a:ext cx="958611" cy="368300"/>
            </a:xfrm>
            <a:prstGeom prst="rect">
              <a:avLst/>
            </a:prstGeom>
          </p:spPr>
          <p:txBody>
            <a:bodyPr lIns="50800" tIns="50800" rIns="50800" bIns="50800" rtlCol="0" anchor="ctr"/>
            <a:lstStyle/>
            <a:p>
              <a:pPr marL="0" lvl="0" indent="0" algn="ctr">
                <a:lnSpc>
                  <a:spcPts val="3695"/>
                </a:lnSpc>
                <a:spcBef>
                  <a:spcPct val="0"/>
                </a:spcBef>
              </a:pPr>
              <a:endParaRPr/>
            </a:p>
          </p:txBody>
        </p:sp>
      </p:grpSp>
      <p:sp>
        <p:nvSpPr>
          <p:cNvPr id="5" name="TextBox 5"/>
          <p:cNvSpPr txBox="1"/>
          <p:nvPr/>
        </p:nvSpPr>
        <p:spPr>
          <a:xfrm>
            <a:off x="1028700" y="876300"/>
            <a:ext cx="9828598" cy="1360559"/>
          </a:xfrm>
          <a:prstGeom prst="rect">
            <a:avLst/>
          </a:prstGeom>
        </p:spPr>
        <p:txBody>
          <a:bodyPr lIns="0" tIns="0" rIns="0" bIns="0" rtlCol="0" anchor="t">
            <a:spAutoFit/>
          </a:bodyPr>
          <a:lstStyle/>
          <a:p>
            <a:pPr marL="0" lvl="0" indent="0" algn="l">
              <a:lnSpc>
                <a:spcPts val="11108"/>
              </a:lnSpc>
              <a:spcBef>
                <a:spcPct val="0"/>
              </a:spcBef>
            </a:pPr>
            <a:r>
              <a:rPr lang="en-US" sz="7934">
                <a:solidFill>
                  <a:srgbClr val="FFFFFF"/>
                </a:solidFill>
                <a:latin typeface="Open Sauce Bold"/>
              </a:rPr>
              <a:t>Complexities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558</Words>
  <Application>Microsoft Office PowerPoint</Application>
  <PresentationFormat>Custom</PresentationFormat>
  <Paragraphs>84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Open Sans Extra Bold</vt:lpstr>
      <vt:lpstr>Calibri</vt:lpstr>
      <vt:lpstr>Open Sauce Bold</vt:lpstr>
      <vt:lpstr>Arial</vt:lpstr>
      <vt:lpstr>Open Sauce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Core Course Project Sem - 4</dc:title>
  <dc:creator>Lenovo</dc:creator>
  <cp:lastModifiedBy>Mohamed Imran S</cp:lastModifiedBy>
  <cp:revision>2</cp:revision>
  <dcterms:created xsi:type="dcterms:W3CDTF">2006-08-16T00:00:00Z</dcterms:created>
  <dcterms:modified xsi:type="dcterms:W3CDTF">2024-02-08T16:02:44Z</dcterms:modified>
  <dc:identifier>DAF8IOW46Hc</dc:identifier>
</cp:coreProperties>
</file>

<file path=docProps/thumbnail.jpeg>
</file>